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emf" ContentType="image/x-emf"/>
  <Override PartName="/ppt/tags/tag3.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57" r:id="rId3"/>
    <p:sldId id="258" r:id="rId4"/>
    <p:sldId id="266" r:id="rId5"/>
    <p:sldId id="259" r:id="rId6"/>
    <p:sldId id="264" r:id="rId7"/>
    <p:sldId id="265" r:id="rId8"/>
    <p:sldId id="267" r:id="rId9"/>
    <p:sldId id="268" r:id="rId10"/>
    <p:sldId id="269" r:id="rId11"/>
    <p:sldId id="270" r:id="rId12"/>
    <p:sldId id="271" r:id="rId13"/>
    <p:sldId id="273" r:id="rId14"/>
    <p:sldId id="274" r:id="rId15"/>
    <p:sldId id="275" r:id="rId16"/>
    <p:sldId id="276" r:id="rId17"/>
    <p:sldId id="277" r:id="rId18"/>
    <p:sldId id="278" r:id="rId19"/>
    <p:sldId id="279" r:id="rId20"/>
    <p:sldId id="280" r:id="rId21"/>
    <p:sldId id="263" r:id="rId22"/>
    <p:sldId id="262" r:id="rId23"/>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F910C"/>
    <a:srgbClr val="00286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94" y="-25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7BF5693-09AE-47FD-946A-B977313586ED}" type="datetimeFigureOut">
              <a:rPr lang="en-US"/>
              <a:pPr>
                <a:defRPr/>
              </a:pPr>
              <a:t>6/13/2016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23DF832-2686-4EA9-BF24-0746F827D1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028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BF910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8"/>
          <p:cNvSpPr>
            <a:spLocks noGrp="1"/>
          </p:cNvSpPr>
          <p:nvPr>
            <p:ph type="sldNum" sz="quarter" idx="10"/>
          </p:nvPr>
        </p:nvSpPr>
        <p:spPr/>
        <p:txBody>
          <a:bodyPr/>
          <a:lstStyle>
            <a:lvl1pPr>
              <a:defRPr/>
            </a:lvl1pPr>
          </a:lstStyle>
          <a:p>
            <a:pPr>
              <a:defRPr/>
            </a:pPr>
            <a:fld id="{9E00C412-32E8-4BDC-859B-473E4AB5F9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0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13"/>
          </p:nvPr>
        </p:nvSpPr>
        <p:spPr>
          <a:xfrm>
            <a:off x="1447800" y="228600"/>
            <a:ext cx="6400800" cy="533400"/>
          </a:xfrm>
        </p:spPr>
        <p:txBody>
          <a:bodyPr/>
          <a:lstStyle>
            <a:lvl1pPr>
              <a:defRPr baseline="0">
                <a:solidFill>
                  <a:schemeClr val="bg1"/>
                </a:solidFill>
                <a:latin typeface="Calibri" panose="020F0502020204030204" pitchFamily="34" charset="0"/>
              </a:defRPr>
            </a:lvl1pPr>
          </a:lstStyle>
          <a:p>
            <a:pPr lvl="0"/>
            <a:r>
              <a:rPr lang="en-US" dirty="0" smtClean="0"/>
              <a:t>Click to edit Master text styles</a:t>
            </a:r>
          </a:p>
        </p:txBody>
      </p:sp>
      <p:sp>
        <p:nvSpPr>
          <p:cNvPr id="4" name="Slide Number Placeholder 8"/>
          <p:cNvSpPr>
            <a:spLocks noGrp="1"/>
          </p:cNvSpPr>
          <p:nvPr>
            <p:ph type="sldNum" sz="quarter" idx="14"/>
          </p:nvPr>
        </p:nvSpPr>
        <p:spPr/>
        <p:txBody>
          <a:bodyPr/>
          <a:lstStyle>
            <a:lvl1pPr>
              <a:defRPr/>
            </a:lvl1pPr>
          </a:lstStyle>
          <a:p>
            <a:pPr>
              <a:defRPr/>
            </a:pPr>
            <a:fld id="{364D168A-E9C1-4C95-8156-90EB741BCF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4"/>
          <p:cNvSpPr>
            <a:spLocks noGrp="1"/>
          </p:cNvSpPr>
          <p:nvPr>
            <p:ph type="body" sz="quarter" idx="13"/>
          </p:nvPr>
        </p:nvSpPr>
        <p:spPr>
          <a:xfrm>
            <a:off x="1447800" y="228600"/>
            <a:ext cx="6400800" cy="533400"/>
          </a:xfrm>
        </p:spPr>
        <p:txBody>
          <a:bodyPr/>
          <a:lstStyle>
            <a:lvl1pPr>
              <a:defRPr baseline="0">
                <a:solidFill>
                  <a:schemeClr val="bg1"/>
                </a:solidFill>
                <a:latin typeface="Calibri" panose="020F0502020204030204" pitchFamily="34" charset="0"/>
              </a:defRPr>
            </a:lvl1pPr>
          </a:lstStyle>
          <a:p>
            <a:pPr lvl="0"/>
            <a:r>
              <a:rPr lang="en-US" dirty="0" smtClean="0"/>
              <a:t>Click to edit Master text styles</a:t>
            </a:r>
          </a:p>
        </p:txBody>
      </p:sp>
      <p:sp>
        <p:nvSpPr>
          <p:cNvPr id="5" name="Slide Number Placeholder 6"/>
          <p:cNvSpPr>
            <a:spLocks noGrp="1"/>
          </p:cNvSpPr>
          <p:nvPr>
            <p:ph type="sldNum" sz="quarter" idx="14"/>
          </p:nvPr>
        </p:nvSpPr>
        <p:spPr/>
        <p:txBody>
          <a:bodyPr/>
          <a:lstStyle>
            <a:lvl1pPr>
              <a:defRPr/>
            </a:lvl1pPr>
          </a:lstStyle>
          <a:p>
            <a:pPr>
              <a:defRPr/>
            </a:pPr>
            <a:fld id="{7A810DFD-034C-4FA0-A7C0-E807E49A8F3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4"/>
          <p:cNvSpPr>
            <a:spLocks noGrp="1"/>
          </p:cNvSpPr>
          <p:nvPr>
            <p:ph type="body" sz="quarter" idx="13"/>
          </p:nvPr>
        </p:nvSpPr>
        <p:spPr>
          <a:xfrm>
            <a:off x="1447800" y="228600"/>
            <a:ext cx="6400800" cy="533400"/>
          </a:xfrm>
        </p:spPr>
        <p:txBody>
          <a:bodyPr/>
          <a:lstStyle>
            <a:lvl1pPr>
              <a:defRPr baseline="0">
                <a:solidFill>
                  <a:schemeClr val="bg1"/>
                </a:solidFill>
                <a:latin typeface="Calibri" panose="020F0502020204030204" pitchFamily="34" charset="0"/>
              </a:defRPr>
            </a:lvl1pPr>
          </a:lstStyle>
          <a:p>
            <a:pPr lvl="0"/>
            <a:r>
              <a:rPr lang="en-US" dirty="0" smtClean="0"/>
              <a:t>Click to edit Master text styles</a:t>
            </a:r>
          </a:p>
        </p:txBody>
      </p:sp>
      <p:sp>
        <p:nvSpPr>
          <p:cNvPr id="7" name="Slide Number Placeholder 8"/>
          <p:cNvSpPr>
            <a:spLocks noGrp="1"/>
          </p:cNvSpPr>
          <p:nvPr>
            <p:ph type="sldNum" sz="quarter" idx="14"/>
          </p:nvPr>
        </p:nvSpPr>
        <p:spPr/>
        <p:txBody>
          <a:bodyPr/>
          <a:lstStyle>
            <a:lvl1pPr>
              <a:defRPr/>
            </a:lvl1pPr>
          </a:lstStyle>
          <a:p>
            <a:pPr>
              <a:defRPr/>
            </a:pPr>
            <a:fld id="{C2301A66-A827-456A-B7FD-30FA0E49E1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47800" y="228600"/>
            <a:ext cx="6400800" cy="533400"/>
          </a:xfrm>
        </p:spPr>
        <p:txBody>
          <a:bodyPr/>
          <a:lstStyle>
            <a:lvl1pPr>
              <a:defRPr baseline="0">
                <a:solidFill>
                  <a:schemeClr val="bg1"/>
                </a:solidFill>
                <a:latin typeface="Calibri" panose="020F0502020204030204" pitchFamily="34" charset="0"/>
              </a:defRPr>
            </a:lvl1pPr>
          </a:lstStyle>
          <a:p>
            <a:pPr lvl="0"/>
            <a:r>
              <a:rPr lang="en-US" dirty="0" smtClean="0"/>
              <a:t>Click to edit Master text styles</a:t>
            </a:r>
          </a:p>
        </p:txBody>
      </p:sp>
      <p:sp>
        <p:nvSpPr>
          <p:cNvPr id="3" name="Slide Number Placeholder 3"/>
          <p:cNvSpPr>
            <a:spLocks noGrp="1"/>
          </p:cNvSpPr>
          <p:nvPr>
            <p:ph type="sldNum" sz="quarter" idx="14"/>
          </p:nvPr>
        </p:nvSpPr>
        <p:spPr/>
        <p:txBody>
          <a:bodyPr/>
          <a:lstStyle>
            <a:lvl1pPr>
              <a:defRPr/>
            </a:lvl1pPr>
          </a:lstStyle>
          <a:p>
            <a:pPr>
              <a:defRPr/>
            </a:pPr>
            <a:fld id="{6687411F-090A-4C37-85E3-F5EA2E92954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2868"/>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BF910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4"/>
          <p:cNvSpPr>
            <a:spLocks noGrp="1"/>
          </p:cNvSpPr>
          <p:nvPr>
            <p:ph type="body" sz="quarter" idx="13"/>
          </p:nvPr>
        </p:nvSpPr>
        <p:spPr>
          <a:xfrm>
            <a:off x="1447800" y="228600"/>
            <a:ext cx="6400800" cy="533400"/>
          </a:xfrm>
        </p:spPr>
        <p:txBody>
          <a:bodyPr/>
          <a:lstStyle>
            <a:lvl1pPr>
              <a:defRPr baseline="0">
                <a:solidFill>
                  <a:schemeClr val="bg1"/>
                </a:solidFill>
                <a:latin typeface="Calibri" panose="020F0502020204030204" pitchFamily="34" charset="0"/>
              </a:defRPr>
            </a:lvl1pPr>
          </a:lstStyle>
          <a:p>
            <a:pPr lvl="0"/>
            <a:r>
              <a:rPr lang="en-US" dirty="0" smtClean="0"/>
              <a:t>Click to edit Master text styles</a:t>
            </a:r>
          </a:p>
        </p:txBody>
      </p:sp>
      <p:sp>
        <p:nvSpPr>
          <p:cNvPr id="6" name="Slide Number Placeholder 6"/>
          <p:cNvSpPr>
            <a:spLocks noGrp="1"/>
          </p:cNvSpPr>
          <p:nvPr>
            <p:ph type="sldNum" sz="quarter" idx="14"/>
          </p:nvPr>
        </p:nvSpPr>
        <p:spPr/>
        <p:txBody>
          <a:bodyPr/>
          <a:lstStyle>
            <a:lvl1pPr>
              <a:defRPr/>
            </a:lvl1pPr>
          </a:lstStyle>
          <a:p>
            <a:pPr>
              <a:defRPr/>
            </a:pPr>
            <a:fld id="{C5BAD197-E706-42A4-AA93-BA35398759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2"/>
            <a:endParaRPr lang="en-US" smtClean="0"/>
          </a:p>
          <a:p>
            <a:pPr lvl="2"/>
            <a:endParaRPr lang="en-US"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2868"/>
                </a:solidFill>
                <a:latin typeface="+mn-lt"/>
                <a:cs typeface="+mn-cs"/>
              </a:defRPr>
            </a:lvl1pPr>
          </a:lstStyle>
          <a:p>
            <a:pPr>
              <a:defRPr/>
            </a:pPr>
            <a:r>
              <a:rPr lang="en-US"/>
              <a:t>1</a:t>
            </a:r>
          </a:p>
        </p:txBody>
      </p:sp>
      <p:pic>
        <p:nvPicPr>
          <p:cNvPr id="1028" name="Picture 6"/>
          <p:cNvPicPr>
            <a:picLocks noChangeAspect="1"/>
          </p:cNvPicPr>
          <p:nvPr userDrawn="1"/>
        </p:nvPicPr>
        <p:blipFill>
          <a:blip r:embed="rId9"/>
          <a:srcRect/>
          <a:stretch>
            <a:fillRect/>
          </a:stretch>
        </p:blipFill>
        <p:spPr bwMode="auto">
          <a:xfrm>
            <a:off x="0" y="114300"/>
            <a:ext cx="9075738" cy="674688"/>
          </a:xfrm>
          <a:prstGeom prst="rect">
            <a:avLst/>
          </a:prstGeom>
          <a:noFill/>
          <a:ln w="9525">
            <a:noFill/>
            <a:miter lim="800000"/>
            <a:headEnd/>
            <a:tailEnd/>
          </a:ln>
        </p:spPr>
      </p:pic>
      <p:pic>
        <p:nvPicPr>
          <p:cNvPr id="1029" name="Picture 8"/>
          <p:cNvPicPr>
            <a:picLocks noChangeAspect="1"/>
          </p:cNvPicPr>
          <p:nvPr userDrawn="1"/>
        </p:nvPicPr>
        <p:blipFill>
          <a:blip r:embed="rId10"/>
          <a:srcRect/>
          <a:stretch>
            <a:fillRect/>
          </a:stretch>
        </p:blipFill>
        <p:spPr bwMode="auto">
          <a:xfrm>
            <a:off x="457200" y="6019800"/>
            <a:ext cx="2103438" cy="631825"/>
          </a:xfrm>
          <a:prstGeom prst="rect">
            <a:avLst/>
          </a:prstGeom>
          <a:noFill/>
          <a:ln w="9525">
            <a:noFill/>
            <a:miter lim="800000"/>
            <a:headEnd/>
            <a:tailEnd/>
          </a:ln>
        </p:spPr>
      </p:pic>
    </p:spTree>
    <p:custDataLst>
      <p:tags r:id="rId8"/>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868"/>
        </a:buClr>
        <a:buFont typeface="Arial" charset="0"/>
        <a:buChar char="•"/>
        <a:defRPr sz="3200" kern="1200">
          <a:solidFill>
            <a:srgbClr val="002868"/>
          </a:solidFill>
          <a:latin typeface="+mn-lt"/>
          <a:ea typeface="+mn-ea"/>
          <a:cs typeface="+mn-cs"/>
        </a:defRPr>
      </a:lvl1pPr>
      <a:lvl2pPr marL="742950" indent="-285750" algn="l" rtl="0" eaLnBrk="0" fontAlgn="base" hangingPunct="0">
        <a:spcBef>
          <a:spcPct val="20000"/>
        </a:spcBef>
        <a:spcAft>
          <a:spcPct val="0"/>
        </a:spcAft>
        <a:buClr>
          <a:srgbClr val="BF910C"/>
        </a:buClr>
        <a:buSzPct val="70000"/>
        <a:buBlip>
          <a:blip r:embed="rId11"/>
        </a:buBlip>
        <a:defRPr sz="2800" kern="1200">
          <a:solidFill>
            <a:srgbClr val="002868"/>
          </a:solidFill>
          <a:latin typeface="+mn-lt"/>
          <a:ea typeface="+mn-ea"/>
          <a:cs typeface="+mn-cs"/>
        </a:defRPr>
      </a:lvl2pPr>
      <a:lvl3pPr marL="1143000" indent="-228600" algn="l" rtl="0" eaLnBrk="0" fontAlgn="base" hangingPunct="0">
        <a:spcBef>
          <a:spcPct val="20000"/>
        </a:spcBef>
        <a:spcAft>
          <a:spcPct val="0"/>
        </a:spcAft>
        <a:buClr>
          <a:srgbClr val="002868"/>
        </a:buClr>
        <a:buFont typeface="Calibri" pitchFamily="34" charset="0"/>
        <a:buChar char="−"/>
        <a:defRPr sz="2400" kern="1200">
          <a:solidFill>
            <a:srgbClr val="BF910C"/>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opachievement.com/goalsetting.html" TargetMode="External"/><Relationship Id="rId2" Type="http://schemas.openxmlformats.org/officeDocument/2006/relationships/hyperlink" Target="http://www.goal-setting-for-success.com/goal-setting-activity.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pasocdianna@gmail.com" TargetMode="External"/><Relationship Id="rId2" Type="http://schemas.openxmlformats.org/officeDocument/2006/relationships/hyperlink" Target="mailto:karenchakcm@upmc.edu" TargetMode="External"/><Relationship Id="rId1" Type="http://schemas.openxmlformats.org/officeDocument/2006/relationships/slideLayout" Target="../slideLayouts/slideLayout2.xml"/><Relationship Id="rId4" Type="http://schemas.openxmlformats.org/officeDocument/2006/relationships/hyperlink" Target="http://www.pasocpartnership.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Pennsylvania System of Care Partnership</a:t>
            </a:r>
          </a:p>
        </p:txBody>
      </p:sp>
      <p:sp>
        <p:nvSpPr>
          <p:cNvPr id="9218" name="Subtitle 2"/>
          <p:cNvSpPr>
            <a:spLocks noGrp="1"/>
          </p:cNvSpPr>
          <p:nvPr>
            <p:ph type="subTitle" idx="1"/>
          </p:nvPr>
        </p:nvSpPr>
        <p:spPr/>
        <p:txBody>
          <a:bodyPr/>
          <a:lstStyle/>
          <a:p>
            <a:pPr eaLnBrk="1" hangingPunct="1"/>
            <a:r>
              <a:rPr lang="en-US" smtClean="0"/>
              <a:t>Goal Setting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p:txBody>
          <a:bodyPr/>
          <a:lstStyle/>
          <a:p>
            <a:pPr eaLnBrk="1" hangingPunct="1"/>
            <a:r>
              <a:rPr lang="en-US" smtClean="0"/>
              <a:t>I live in ( town, city, village or township).</a:t>
            </a:r>
          </a:p>
          <a:p>
            <a:pPr eaLnBrk="1" hangingPunct="1"/>
            <a:r>
              <a:rPr lang="en-US" smtClean="0"/>
              <a:t>The car I drive is or the transportation I use is.</a:t>
            </a:r>
          </a:p>
          <a:p>
            <a:pPr eaLnBrk="1" hangingPunct="1"/>
            <a:r>
              <a:rPr lang="en-US" smtClean="0"/>
              <a:t>I work for as a (job title or role).</a:t>
            </a:r>
          </a:p>
          <a:p>
            <a:pPr eaLnBrk="1" hangingPunct="1"/>
            <a:r>
              <a:rPr lang="en-US" smtClean="0"/>
              <a:t>My hobbies and interests are now.</a:t>
            </a:r>
          </a:p>
          <a:p>
            <a:pPr eaLnBrk="1" hangingPunct="1"/>
            <a:r>
              <a:rPr lang="en-US" smtClean="0"/>
              <a:t>I have given up. I have taken up.</a:t>
            </a:r>
          </a:p>
          <a:p>
            <a:pPr eaLnBrk="1" hangingPunct="1"/>
            <a:r>
              <a:rPr lang="en-US" smtClean="0"/>
              <a:t>Since I have last seen you I now have a (list anew skill or relationship).</a:t>
            </a:r>
          </a:p>
          <a:p>
            <a:pPr eaLnBrk="1" hangingPunct="1"/>
            <a:endParaRPr lang="en-US" smtClean="0"/>
          </a:p>
        </p:txBody>
      </p:sp>
      <p:sp>
        <p:nvSpPr>
          <p:cNvPr id="20482"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8FA662-E12A-4399-88F9-DB0C2FBBD9E0}" type="slidenum">
              <a:rPr lang="en-US">
                <a:cs typeface="Arial" charset="0"/>
              </a:rPr>
              <a:pPr fontAlgn="base">
                <a:spcBef>
                  <a:spcPct val="0"/>
                </a:spcBef>
                <a:spcAft>
                  <a:spcPct val="0"/>
                </a:spcAft>
                <a:defRPr/>
              </a:pPr>
              <a:t>10</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pPr eaLnBrk="1" hangingPunct="1"/>
            <a:r>
              <a:rPr lang="en-US" sz="4400" smtClean="0"/>
              <a:t>The exercise helps us look at shorter term goals. </a:t>
            </a:r>
          </a:p>
          <a:p>
            <a:pPr eaLnBrk="1" hangingPunct="1"/>
            <a:endParaRPr lang="en-US" sz="4400" smtClean="0"/>
          </a:p>
          <a:p>
            <a:pPr eaLnBrk="1" hangingPunct="1"/>
            <a:r>
              <a:rPr lang="en-US" sz="4400" smtClean="0"/>
              <a:t>What do I want to achieve in the next 3 years?</a:t>
            </a:r>
          </a:p>
        </p:txBody>
      </p:sp>
      <p:sp>
        <p:nvSpPr>
          <p:cNvPr id="21506"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9B3356-0BEB-4F56-BB8C-8B4DD693D928}" type="slidenum">
              <a:rPr lang="en-US">
                <a:cs typeface="Arial" charset="0"/>
              </a:rPr>
              <a:pPr fontAlgn="base">
                <a:spcBef>
                  <a:spcPct val="0"/>
                </a:spcBef>
                <a:spcAft>
                  <a:spcPct val="0"/>
                </a:spcAft>
                <a:defRPr/>
              </a:pPr>
              <a:t>11</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457200" y="1219200"/>
            <a:ext cx="8229600" cy="4525963"/>
          </a:xfrm>
        </p:spPr>
        <p:txBody>
          <a:bodyPr/>
          <a:lstStyle/>
          <a:p>
            <a:pPr eaLnBrk="1" hangingPunct="1"/>
            <a:r>
              <a:rPr lang="en-US" sz="4400" smtClean="0"/>
              <a:t>If you had $100,000.00 to give away to a single charity, what charity would you choose?</a:t>
            </a:r>
          </a:p>
          <a:p>
            <a:pPr eaLnBrk="1" hangingPunct="1"/>
            <a:r>
              <a:rPr lang="en-US" sz="4400" smtClean="0"/>
              <a:t>This activity opens us to think about how we would contribute to our community and others.</a:t>
            </a:r>
          </a:p>
        </p:txBody>
      </p:sp>
      <p:sp>
        <p:nvSpPr>
          <p:cNvPr id="22530"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1BEED6-D8A3-410F-BFD9-476FC667F084}" type="slidenum">
              <a:rPr lang="en-US">
                <a:cs typeface="Arial" charset="0"/>
              </a:rPr>
              <a:pPr fontAlgn="base">
                <a:spcBef>
                  <a:spcPct val="0"/>
                </a:spcBef>
                <a:spcAft>
                  <a:spcPct val="0"/>
                </a:spcAft>
                <a:defRPr/>
              </a:pPr>
              <a:t>12</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a:xfrm>
            <a:off x="533400" y="1143000"/>
            <a:ext cx="8229600" cy="4525963"/>
          </a:xfrm>
        </p:spPr>
        <p:txBody>
          <a:bodyPr/>
          <a:lstStyle/>
          <a:p>
            <a:pPr eaLnBrk="1" hangingPunct="1">
              <a:buFont typeface="Arial" charset="0"/>
              <a:buNone/>
            </a:pPr>
            <a:r>
              <a:rPr lang="en-US" smtClean="0"/>
              <a:t>Consider</a:t>
            </a:r>
          </a:p>
          <a:p>
            <a:pPr eaLnBrk="1" hangingPunct="1"/>
            <a:r>
              <a:rPr lang="en-US" smtClean="0"/>
              <a:t>The last time I felt successful was ?.</a:t>
            </a:r>
          </a:p>
          <a:p>
            <a:pPr eaLnBrk="1" hangingPunct="1"/>
            <a:r>
              <a:rPr lang="en-US" smtClean="0"/>
              <a:t>The last time I did something I really did not want to do, but did it anyway was ?.</a:t>
            </a:r>
          </a:p>
          <a:p>
            <a:pPr eaLnBrk="1" hangingPunct="1"/>
            <a:r>
              <a:rPr lang="en-US" smtClean="0"/>
              <a:t>The last time I felt happy was ?.</a:t>
            </a:r>
          </a:p>
          <a:p>
            <a:pPr eaLnBrk="1" hangingPunct="1"/>
            <a:r>
              <a:rPr lang="en-US" smtClean="0"/>
              <a:t>When was the last time I felt truly at peace?</a:t>
            </a:r>
          </a:p>
          <a:p>
            <a:pPr eaLnBrk="1" hangingPunct="1"/>
            <a:r>
              <a:rPr lang="en-US" smtClean="0"/>
              <a:t>The last time I was proud of myself was ?. </a:t>
            </a:r>
          </a:p>
          <a:p>
            <a:pPr eaLnBrk="1" hangingPunct="1"/>
            <a:r>
              <a:rPr lang="en-US" smtClean="0"/>
              <a:t>The most current  skill I acquired was ?. </a:t>
            </a:r>
          </a:p>
          <a:p>
            <a:pPr eaLnBrk="1" hangingPunct="1"/>
            <a:r>
              <a:rPr lang="en-US" smtClean="0"/>
              <a:t>When was the last time I felt totally focused?</a:t>
            </a:r>
          </a:p>
          <a:p>
            <a:pPr eaLnBrk="1" hangingPunct="1"/>
            <a:endParaRPr lang="en-US" smtClean="0"/>
          </a:p>
        </p:txBody>
      </p:sp>
      <p:sp>
        <p:nvSpPr>
          <p:cNvPr id="24578"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4CD8D8-267F-47ED-871E-A670C292593E}" type="slidenum">
              <a:rPr lang="en-US">
                <a:cs typeface="Arial" charset="0"/>
              </a:rPr>
              <a:pPr fontAlgn="base">
                <a:spcBef>
                  <a:spcPct val="0"/>
                </a:spcBef>
                <a:spcAft>
                  <a:spcPct val="0"/>
                </a:spcAft>
                <a:defRPr/>
              </a:pPr>
              <a:t>13</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381000" y="1143000"/>
            <a:ext cx="8229600" cy="4525963"/>
          </a:xfrm>
        </p:spPr>
        <p:txBody>
          <a:bodyPr/>
          <a:lstStyle/>
          <a:p>
            <a:pPr eaLnBrk="1" hangingPunct="1"/>
            <a:r>
              <a:rPr lang="en-US" sz="4000" smtClean="0"/>
              <a:t>This exercise allows us to think about our feelings and their connection to events. </a:t>
            </a:r>
          </a:p>
          <a:p>
            <a:pPr eaLnBrk="1" hangingPunct="1"/>
            <a:r>
              <a:rPr lang="en-US" sz="4000" smtClean="0"/>
              <a:t>We may want to experience those feelings or events again.</a:t>
            </a:r>
          </a:p>
          <a:p>
            <a:pPr eaLnBrk="1" hangingPunct="1"/>
            <a:r>
              <a:rPr lang="en-US" sz="4000" smtClean="0"/>
              <a:t>These memories help us to  appreciate our life.</a:t>
            </a:r>
          </a:p>
        </p:txBody>
      </p:sp>
      <p:sp>
        <p:nvSpPr>
          <p:cNvPr id="25602"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AD46D2-6651-413F-9775-D56C2EF2EDC4}" type="slidenum">
              <a:rPr lang="en-US">
                <a:cs typeface="Arial" charset="0"/>
              </a:rPr>
              <a:pPr fontAlgn="base">
                <a:spcBef>
                  <a:spcPct val="0"/>
                </a:spcBef>
                <a:spcAft>
                  <a:spcPct val="0"/>
                </a:spcAft>
                <a:defRPr/>
              </a:pPr>
              <a:t>14</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a:xfrm>
            <a:off x="381000" y="1143000"/>
            <a:ext cx="8229600" cy="4525963"/>
          </a:xfrm>
        </p:spPr>
        <p:txBody>
          <a:bodyPr/>
          <a:lstStyle/>
          <a:p>
            <a:pPr eaLnBrk="1" hangingPunct="1">
              <a:buFont typeface="Arial" charset="0"/>
              <a:buNone/>
            </a:pPr>
            <a:r>
              <a:rPr lang="en-US" sz="3600" smtClean="0"/>
              <a:t>Consider</a:t>
            </a:r>
          </a:p>
          <a:p>
            <a:pPr eaLnBrk="1" hangingPunct="1"/>
            <a:r>
              <a:rPr lang="en-US" sz="3600" smtClean="0"/>
              <a:t>You have just won the lottery and acquired millions and millions of dollars!!  You no longer have to worry about bills or expenses of any kind!    Woohoo!</a:t>
            </a:r>
          </a:p>
          <a:p>
            <a:pPr eaLnBrk="1" hangingPunct="1"/>
            <a:r>
              <a:rPr lang="en-US" sz="3600" smtClean="0"/>
              <a:t>Think about this incredible wealth. Your goals have been shattered.</a:t>
            </a:r>
          </a:p>
          <a:p>
            <a:pPr eaLnBrk="1" hangingPunct="1">
              <a:buFont typeface="Arial" charset="0"/>
              <a:buNone/>
            </a:pPr>
            <a:r>
              <a:rPr lang="en-US" sz="3600" smtClean="0"/>
              <a:t>           How will you fill each day?</a:t>
            </a:r>
          </a:p>
        </p:txBody>
      </p:sp>
      <p:sp>
        <p:nvSpPr>
          <p:cNvPr id="26626"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48F745-D1B8-4645-8267-60489EE80C98}" type="slidenum">
              <a:rPr lang="en-US">
                <a:cs typeface="Arial" charset="0"/>
              </a:rPr>
              <a:pPr fontAlgn="base">
                <a:spcBef>
                  <a:spcPct val="0"/>
                </a:spcBef>
                <a:spcAft>
                  <a:spcPct val="0"/>
                </a:spcAft>
                <a:defRPr/>
              </a:pPr>
              <a:t>15</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a:xfrm>
            <a:off x="457200" y="1143000"/>
            <a:ext cx="8229600" cy="4983163"/>
          </a:xfrm>
        </p:spPr>
        <p:txBody>
          <a:bodyPr/>
          <a:lstStyle/>
          <a:p>
            <a:pPr eaLnBrk="1" hangingPunct="1"/>
            <a:r>
              <a:rPr lang="en-US" sz="3600" smtClean="0"/>
              <a:t>Ask yourself the following:</a:t>
            </a:r>
          </a:p>
          <a:p>
            <a:pPr eaLnBrk="1" hangingPunct="1"/>
            <a:endParaRPr lang="en-US" sz="3600" smtClean="0"/>
          </a:p>
          <a:p>
            <a:pPr eaLnBrk="1" hangingPunct="1"/>
            <a:r>
              <a:rPr lang="en-US" sz="3600" smtClean="0"/>
              <a:t> How would you like to spend your time? </a:t>
            </a:r>
          </a:p>
          <a:p>
            <a:pPr eaLnBrk="1" hangingPunct="1"/>
            <a:r>
              <a:rPr lang="en-US" sz="3600" smtClean="0"/>
              <a:t>What would you do then that you cannot do now? </a:t>
            </a:r>
          </a:p>
          <a:p>
            <a:pPr eaLnBrk="1" hangingPunct="1"/>
            <a:r>
              <a:rPr lang="en-US" sz="3600" smtClean="0"/>
              <a:t>Why not? </a:t>
            </a:r>
          </a:p>
          <a:p>
            <a:pPr eaLnBrk="1" hangingPunct="1"/>
            <a:r>
              <a:rPr lang="en-US" sz="3600" smtClean="0"/>
              <a:t>What stands in the way?</a:t>
            </a:r>
          </a:p>
          <a:p>
            <a:pPr eaLnBrk="1" hangingPunct="1">
              <a:buFont typeface="Arial" charset="0"/>
              <a:buNone/>
            </a:pPr>
            <a:r>
              <a:rPr lang="en-US" sz="3600" smtClean="0"/>
              <a:t> </a:t>
            </a:r>
          </a:p>
        </p:txBody>
      </p:sp>
      <p:sp>
        <p:nvSpPr>
          <p:cNvPr id="27650"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825FF4-3CBD-4D30-92CD-BF24010DF24C}" type="slidenum">
              <a:rPr lang="en-US">
                <a:cs typeface="Arial" charset="0"/>
              </a:rPr>
              <a:pPr fontAlgn="base">
                <a:spcBef>
                  <a:spcPct val="0"/>
                </a:spcBef>
                <a:spcAft>
                  <a:spcPct val="0"/>
                </a:spcAft>
                <a:defRPr/>
              </a:pPr>
              <a:t>16</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1"/>
          </p:nvPr>
        </p:nvSpPr>
        <p:spPr/>
        <p:txBody>
          <a:bodyPr/>
          <a:lstStyle/>
          <a:p>
            <a:pPr eaLnBrk="1" hangingPunct="1">
              <a:buFont typeface="Wingdings" pitchFamily="2" charset="2"/>
              <a:buChar char="v"/>
            </a:pPr>
            <a:r>
              <a:rPr lang="en-US" smtClean="0"/>
              <a:t> Make sure your current goal is exactly what you want to achieve.</a:t>
            </a:r>
          </a:p>
          <a:p>
            <a:pPr eaLnBrk="1" hangingPunct="1">
              <a:buFont typeface="Wingdings" pitchFamily="2" charset="2"/>
              <a:buChar char="v"/>
            </a:pPr>
            <a:r>
              <a:rPr lang="en-US" smtClean="0"/>
              <a:t> A goal may sound good but not be best for you. You need to want it in order to achieve it. You  cannot achieve someone else’s goals.</a:t>
            </a:r>
          </a:p>
          <a:p>
            <a:pPr eaLnBrk="1" hangingPunct="1">
              <a:buFont typeface="Wingdings" pitchFamily="2" charset="2"/>
              <a:buChar char="v"/>
            </a:pPr>
            <a:r>
              <a:rPr lang="en-US" smtClean="0"/>
              <a:t>New goals cannot be at odds with those you have already.</a:t>
            </a:r>
          </a:p>
          <a:p>
            <a:pPr eaLnBrk="1" hangingPunct="1"/>
            <a:endParaRPr lang="en-US" smtClean="0"/>
          </a:p>
        </p:txBody>
      </p:sp>
      <p:sp>
        <p:nvSpPr>
          <p:cNvPr id="28674"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A8A910-7363-4386-8FCB-E67ADD042127}" type="slidenum">
              <a:rPr lang="en-US">
                <a:cs typeface="Arial" charset="0"/>
              </a:rPr>
              <a:pPr fontAlgn="base">
                <a:spcBef>
                  <a:spcPct val="0"/>
                </a:spcBef>
                <a:spcAft>
                  <a:spcPct val="0"/>
                </a:spcAft>
                <a:defRPr/>
              </a:pPr>
              <a:t>17</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p:txBody>
          <a:bodyPr/>
          <a:lstStyle/>
          <a:p>
            <a:pPr eaLnBrk="1" hangingPunct="1">
              <a:buFont typeface="Wingdings" pitchFamily="2" charset="2"/>
              <a:buChar char="v"/>
            </a:pPr>
            <a:r>
              <a:rPr lang="en-US" smtClean="0"/>
              <a:t> Develop goals in the these areas of life!</a:t>
            </a:r>
          </a:p>
          <a:p>
            <a:pPr eaLnBrk="1" hangingPunct="1">
              <a:buFont typeface="Wingdings" pitchFamily="2" charset="2"/>
              <a:buNone/>
            </a:pPr>
            <a:endParaRPr lang="en-US" smtClean="0"/>
          </a:p>
          <a:p>
            <a:pPr lvl="1" eaLnBrk="1" hangingPunct="1"/>
            <a:r>
              <a:rPr lang="en-US" smtClean="0"/>
              <a:t>Family and Home</a:t>
            </a:r>
          </a:p>
          <a:p>
            <a:pPr lvl="1" eaLnBrk="1" hangingPunct="1"/>
            <a:r>
              <a:rPr lang="en-US" smtClean="0"/>
              <a:t>Financial and Career</a:t>
            </a:r>
          </a:p>
          <a:p>
            <a:pPr lvl="1" eaLnBrk="1" hangingPunct="1"/>
            <a:r>
              <a:rPr lang="en-US" smtClean="0"/>
              <a:t>Spiritual and Ethical</a:t>
            </a:r>
          </a:p>
          <a:p>
            <a:pPr lvl="1" eaLnBrk="1" hangingPunct="1"/>
            <a:r>
              <a:rPr lang="en-US" smtClean="0"/>
              <a:t>Physical, Emotional and Mental Health</a:t>
            </a:r>
          </a:p>
          <a:p>
            <a:pPr lvl="1" eaLnBrk="1" hangingPunct="1"/>
            <a:r>
              <a:rPr lang="en-US" smtClean="0"/>
              <a:t>Social and Cultural</a:t>
            </a:r>
          </a:p>
          <a:p>
            <a:pPr lvl="1" eaLnBrk="1" hangingPunct="1"/>
            <a:r>
              <a:rPr lang="en-US" smtClean="0"/>
              <a:t>Intellectual, Educational, Skill Based</a:t>
            </a:r>
          </a:p>
          <a:p>
            <a:pPr eaLnBrk="1" hangingPunct="1"/>
            <a:endParaRPr lang="en-US" smtClean="0"/>
          </a:p>
          <a:p>
            <a:pPr eaLnBrk="1" hangingPunct="1"/>
            <a:endParaRPr lang="en-US" smtClean="0"/>
          </a:p>
          <a:p>
            <a:pPr eaLnBrk="1" hangingPunct="1"/>
            <a:endParaRPr lang="en-US" smtClean="0"/>
          </a:p>
        </p:txBody>
      </p:sp>
      <p:sp>
        <p:nvSpPr>
          <p:cNvPr id="29698"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A0FE77-450C-44A7-9EED-0E34F1245EE9}" type="slidenum">
              <a:rPr lang="en-US">
                <a:cs typeface="Arial" charset="0"/>
              </a:rPr>
              <a:pPr fontAlgn="base">
                <a:spcBef>
                  <a:spcPct val="0"/>
                </a:spcBef>
                <a:spcAft>
                  <a:spcPct val="0"/>
                </a:spcAft>
                <a:defRPr/>
              </a:pPr>
              <a:t>18</a:t>
            </a:fld>
            <a:endParaRPr lang="en-US">
              <a:cs typeface="Arial" charset="0"/>
            </a:endParaRPr>
          </a:p>
        </p:txBody>
      </p:sp>
      <p:sp>
        <p:nvSpPr>
          <p:cNvPr id="26627" name="Text Placeholder 3"/>
          <p:cNvSpPr>
            <a:spLocks noGrp="1"/>
          </p:cNvSpPr>
          <p:nvPr>
            <p:ph type="body" sz="quarter" idx="13"/>
          </p:nvPr>
        </p:nvSpPr>
        <p:spPr/>
        <p:txBody>
          <a:bodyPr/>
          <a:lstStyle/>
          <a:p>
            <a:pPr eaLnBrk="1" hangingPunct="1"/>
            <a:r>
              <a:rPr lang="en-US" sz="2700" smtClean="0"/>
              <a:t>Pennsylvania System of Care Partnership</a:t>
            </a:r>
          </a:p>
          <a:p>
            <a:pPr eaLnBrk="1" hangingPunct="1"/>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idx="1"/>
          </p:nvPr>
        </p:nvSpPr>
        <p:spPr/>
        <p:txBody>
          <a:bodyPr/>
          <a:lstStyle/>
          <a:p>
            <a:pPr eaLnBrk="1" hangingPunct="1">
              <a:buFont typeface="Wingdings" pitchFamily="2" charset="2"/>
              <a:buChar char="v"/>
            </a:pPr>
            <a:r>
              <a:rPr lang="en-US" sz="3600" smtClean="0"/>
              <a:t> Always write goals in a positive way not   inthe negative.</a:t>
            </a:r>
          </a:p>
          <a:p>
            <a:pPr eaLnBrk="1" hangingPunct="1">
              <a:buFont typeface="Wingdings" pitchFamily="2" charset="2"/>
              <a:buChar char="v"/>
            </a:pPr>
            <a:r>
              <a:rPr lang="en-US" sz="3600" smtClean="0"/>
              <a:t>  Write your goal out in complete detail.</a:t>
            </a:r>
          </a:p>
          <a:p>
            <a:pPr eaLnBrk="1" hangingPunct="1">
              <a:buFont typeface="Wingdings" pitchFamily="2" charset="2"/>
              <a:buChar char="v"/>
            </a:pPr>
            <a:r>
              <a:rPr lang="en-US" sz="3600" smtClean="0"/>
              <a:t>  Make sure your goal is high enough.</a:t>
            </a:r>
          </a:p>
          <a:p>
            <a:pPr eaLnBrk="1" hangingPunct="1">
              <a:buFont typeface="Wingdings" pitchFamily="2" charset="2"/>
              <a:buChar char="v"/>
            </a:pPr>
            <a:r>
              <a:rPr lang="en-US" sz="3600" smtClean="0"/>
              <a:t>  Write your goals down and post them where you see them every day!</a:t>
            </a:r>
          </a:p>
          <a:p>
            <a:pPr eaLnBrk="1" hangingPunct="1">
              <a:buFont typeface="Wingdings" pitchFamily="2" charset="2"/>
              <a:buChar char="v"/>
            </a:pPr>
            <a:endParaRPr lang="en-US" smtClean="0"/>
          </a:p>
        </p:txBody>
      </p:sp>
      <p:sp>
        <p:nvSpPr>
          <p:cNvPr id="30722"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D3AB62-D6EB-4E3F-8606-369312646DD5}" type="slidenum">
              <a:rPr lang="en-US">
                <a:cs typeface="Arial" charset="0"/>
              </a:rPr>
              <a:pPr fontAlgn="base">
                <a:spcBef>
                  <a:spcPct val="0"/>
                </a:spcBef>
                <a:spcAft>
                  <a:spcPct val="0"/>
                </a:spcAft>
                <a:defRPr/>
              </a:pPr>
              <a:t>19</a:t>
            </a:fld>
            <a:endParaRPr lang="en-US">
              <a:cs typeface="Arial" charset="0"/>
            </a:endParaRPr>
          </a:p>
        </p:txBody>
      </p:sp>
      <p:sp>
        <p:nvSpPr>
          <p:cNvPr id="27651" name="Text Placeholder 3"/>
          <p:cNvSpPr>
            <a:spLocks noGrp="1"/>
          </p:cNvSpPr>
          <p:nvPr>
            <p:ph type="body" sz="quarter" idx="13"/>
          </p:nvPr>
        </p:nvSpPr>
        <p:spPr/>
        <p:txBody>
          <a:bodyPr/>
          <a:lstStyle/>
          <a:p>
            <a:pPr eaLnBrk="1" hangingPunct="1">
              <a:lnSpc>
                <a:spcPct val="90000"/>
              </a:lnSpc>
            </a:pPr>
            <a:r>
              <a:rPr lang="en-US" smtClean="0"/>
              <a:t>Final Thoughts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a:bodyPr>
          <a:lstStyle/>
          <a:p>
            <a:pPr algn="ctr" eaLnBrk="1" fontAlgn="auto" hangingPunct="1">
              <a:spcAft>
                <a:spcPts val="0"/>
              </a:spcAft>
              <a:buFont typeface="Arial" panose="020B0604020202020204" pitchFamily="34" charset="0"/>
              <a:buChar char="•"/>
              <a:defRPr/>
            </a:pPr>
            <a:endParaRPr lang="en-US" dirty="0" smtClean="0"/>
          </a:p>
          <a:p>
            <a:pPr algn="ctr" eaLnBrk="1" fontAlgn="auto" hangingPunct="1">
              <a:spcAft>
                <a:spcPts val="0"/>
              </a:spcAft>
              <a:buFont typeface="Arial" panose="020B0604020202020204" pitchFamily="34" charset="0"/>
              <a:buChar char="•"/>
              <a:defRPr/>
            </a:pPr>
            <a:endParaRPr lang="en-US" dirty="0"/>
          </a:p>
          <a:p>
            <a:pPr algn="ctr" eaLnBrk="1" fontAlgn="auto" hangingPunct="1">
              <a:spcAft>
                <a:spcPts val="0"/>
              </a:spcAft>
              <a:buFont typeface="Arial" panose="020B0604020202020204" pitchFamily="34" charset="0"/>
              <a:buChar char="•"/>
              <a:defRPr/>
            </a:pPr>
            <a:endParaRPr lang="en-US" dirty="0" smtClean="0"/>
          </a:p>
          <a:p>
            <a:pPr marL="0" indent="0" algn="ctr" eaLnBrk="1" fontAlgn="auto" hangingPunct="1">
              <a:spcAft>
                <a:spcPts val="0"/>
              </a:spcAft>
              <a:buFont typeface="Arial" panose="020B0604020202020204" pitchFamily="34" charset="0"/>
              <a:buNone/>
              <a:defRPr/>
            </a:pPr>
            <a:r>
              <a:rPr lang="en-US" sz="3600" dirty="0" smtClean="0"/>
              <a:t>Introductions</a:t>
            </a:r>
            <a:endParaRPr lang="en-US" sz="3600" dirty="0"/>
          </a:p>
        </p:txBody>
      </p:sp>
      <p:sp>
        <p:nvSpPr>
          <p:cNvPr id="10242"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42011C-90C5-49ED-A918-321ABE0D2095}" type="slidenum">
              <a:rPr lang="en-US">
                <a:cs typeface="Arial" charset="0"/>
              </a:rPr>
              <a:pPr fontAlgn="base">
                <a:spcBef>
                  <a:spcPct val="0"/>
                </a:spcBef>
                <a:spcAft>
                  <a:spcPct val="0"/>
                </a:spcAft>
                <a:defRPr/>
              </a:pPr>
              <a:t>2</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p:txBody>
          <a:bodyPr/>
          <a:lstStyle/>
          <a:p>
            <a:pPr algn="ctr" eaLnBrk="1" hangingPunct="1"/>
            <a:endParaRPr lang="en-US" smtClean="0"/>
          </a:p>
          <a:p>
            <a:pPr algn="ctr" eaLnBrk="1" hangingPunct="1">
              <a:buFont typeface="Arial" charset="0"/>
              <a:buNone/>
            </a:pPr>
            <a:r>
              <a:rPr lang="en-US" smtClean="0"/>
              <a:t>Let’s Write a Goal Today!!</a:t>
            </a:r>
          </a:p>
        </p:txBody>
      </p:sp>
      <p:sp>
        <p:nvSpPr>
          <p:cNvPr id="31746"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C0D73B-59FD-433D-A289-8C2CD587865E}" type="slidenum">
              <a:rPr lang="en-US">
                <a:cs typeface="Arial" charset="0"/>
              </a:rPr>
              <a:pPr fontAlgn="base">
                <a:spcBef>
                  <a:spcPct val="0"/>
                </a:spcBef>
                <a:spcAft>
                  <a:spcPct val="0"/>
                </a:spcAft>
                <a:defRPr/>
              </a:pPr>
              <a:t>20</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p:txBody>
          <a:bodyPr/>
          <a:lstStyle/>
          <a:p>
            <a:pPr eaLnBrk="1" hangingPunct="1"/>
            <a:r>
              <a:rPr lang="en-US" b="1" smtClean="0"/>
              <a:t>Resources</a:t>
            </a:r>
          </a:p>
          <a:p>
            <a:pPr eaLnBrk="1" hangingPunct="1"/>
            <a:r>
              <a:rPr lang="en-US" b="1" smtClean="0">
                <a:hlinkClick r:id="rId2"/>
              </a:rPr>
              <a:t>http://www.goal-setting-for-success.com/goal-setting-activity.html</a:t>
            </a:r>
            <a:endParaRPr lang="en-US" b="1" smtClean="0"/>
          </a:p>
          <a:p>
            <a:pPr eaLnBrk="1" hangingPunct="1"/>
            <a:r>
              <a:rPr lang="en-US" b="1" smtClean="0">
                <a:hlinkClick r:id="rId3"/>
              </a:rPr>
              <a:t>http://topachievement.com/goalsetting.html</a:t>
            </a:r>
            <a:endParaRPr lang="en-US" b="1" smtClean="0"/>
          </a:p>
          <a:p>
            <a:pPr eaLnBrk="1" hangingPunct="1"/>
            <a:r>
              <a:rPr lang="en-US" b="1" smtClean="0"/>
              <a:t>http://personal excellence.co/blog/6-important-reasons-why-you-should-set-goals/</a:t>
            </a:r>
          </a:p>
          <a:p>
            <a:pPr eaLnBrk="1" hangingPunct="1"/>
            <a:r>
              <a:rPr lang="en-US" b="1" smtClean="0"/>
              <a:t>http://timethoughts.com/goalsetting/WhySetGoals.htm</a:t>
            </a:r>
          </a:p>
          <a:p>
            <a:pPr eaLnBrk="1" hangingPunct="1"/>
            <a:endParaRPr lang="en-US" b="1" smtClean="0"/>
          </a:p>
          <a:p>
            <a:pPr eaLnBrk="1" hangingPunct="1"/>
            <a:endParaRPr lang="en-US" b="1" smtClean="0"/>
          </a:p>
        </p:txBody>
      </p:sp>
      <p:sp>
        <p:nvSpPr>
          <p:cNvPr id="32770"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315BD9-2614-4C05-95B5-145E39B2284F}" type="slidenum">
              <a:rPr lang="en-US">
                <a:cs typeface="Arial" charset="0"/>
              </a:rPr>
              <a:pPr fontAlgn="base">
                <a:spcBef>
                  <a:spcPct val="0"/>
                </a:spcBef>
                <a:spcAft>
                  <a:spcPct val="0"/>
                </a:spcAft>
                <a:defRPr/>
              </a:pPr>
              <a:t>21</a:t>
            </a:fld>
            <a:endParaRPr lang="en-US">
              <a:cs typeface="Arial" charset="0"/>
            </a:endParaRPr>
          </a:p>
        </p:txBody>
      </p:sp>
      <p:sp>
        <p:nvSpPr>
          <p:cNvPr id="29699" name="Text Placeholder 3"/>
          <p:cNvSpPr>
            <a:spLocks noGrp="1"/>
          </p:cNvSpPr>
          <p:nvPr>
            <p:ph type="body" sz="quarter" idx="13"/>
          </p:nvPr>
        </p:nvSpPr>
        <p:spPr/>
        <p:txBody>
          <a:bodyPr/>
          <a:lstStyle/>
          <a:p>
            <a:pPr eaLnBrk="1" hangingPunct="1">
              <a:lnSpc>
                <a:spcPct val="90000"/>
              </a:lnSpc>
            </a:pPr>
            <a:r>
              <a:rPr lang="en-US" smtClean="0"/>
              <a:t>Resources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a:xfrm>
            <a:off x="457200" y="838200"/>
            <a:ext cx="8229600" cy="5287963"/>
          </a:xfrm>
        </p:spPr>
        <p:txBody>
          <a:bodyPr/>
          <a:lstStyle/>
          <a:p>
            <a:pPr eaLnBrk="1" hangingPunct="1"/>
            <a:endParaRPr lang="en-US" sz="1600" b="1" smtClean="0"/>
          </a:p>
          <a:p>
            <a:pPr eaLnBrk="1" hangingPunct="1"/>
            <a:r>
              <a:rPr lang="en-US" sz="1600" b="1" smtClean="0"/>
              <a:t>Crystal Karenchak</a:t>
            </a:r>
          </a:p>
          <a:p>
            <a:pPr lvl="1" eaLnBrk="1" hangingPunct="1"/>
            <a:r>
              <a:rPr lang="en-US" sz="1600" smtClean="0"/>
              <a:t>Family Involvement Specialist</a:t>
            </a:r>
          </a:p>
          <a:p>
            <a:pPr lvl="1" eaLnBrk="1" hangingPunct="1"/>
            <a:r>
              <a:rPr lang="en-US" sz="1600" smtClean="0"/>
              <a:t>Email: </a:t>
            </a:r>
            <a:r>
              <a:rPr lang="en-US" sz="1600" smtClean="0">
                <a:hlinkClick r:id="rId2"/>
              </a:rPr>
              <a:t>karenchakcm@upmc.edu</a:t>
            </a:r>
            <a:endParaRPr lang="en-US" sz="1600" smtClean="0"/>
          </a:p>
          <a:p>
            <a:pPr lvl="1" eaLnBrk="1" hangingPunct="1"/>
            <a:r>
              <a:rPr lang="en-US" sz="1600" smtClean="0"/>
              <a:t>Call: 717-772-7628 or Call/Text  412-260-8114</a:t>
            </a:r>
            <a:endParaRPr lang="en-US" sz="1400" b="1" smtClean="0"/>
          </a:p>
          <a:p>
            <a:pPr eaLnBrk="1" hangingPunct="1"/>
            <a:endParaRPr lang="en-US" sz="1600" b="1" smtClean="0"/>
          </a:p>
          <a:p>
            <a:pPr eaLnBrk="1" hangingPunct="1"/>
            <a:r>
              <a:rPr lang="en-US" sz="1600" b="1" smtClean="0"/>
              <a:t>Dianna Brocious'</a:t>
            </a:r>
          </a:p>
          <a:p>
            <a:pPr lvl="1" eaLnBrk="1" hangingPunct="1"/>
            <a:r>
              <a:rPr lang="en-US" sz="1600" smtClean="0"/>
              <a:t>Family Involvement Specialist</a:t>
            </a:r>
          </a:p>
          <a:p>
            <a:pPr lvl="1" eaLnBrk="1" hangingPunct="1"/>
            <a:r>
              <a:rPr lang="en-US" sz="1600" smtClean="0"/>
              <a:t>Email: </a:t>
            </a:r>
            <a:r>
              <a:rPr lang="en-US" sz="1600" smtClean="0">
                <a:hlinkClick r:id="rId3"/>
              </a:rPr>
              <a:t>pasocdianna@gmail.com</a:t>
            </a:r>
            <a:endParaRPr lang="en-US" sz="1600" smtClean="0"/>
          </a:p>
          <a:p>
            <a:pPr lvl="1" eaLnBrk="1" hangingPunct="1"/>
            <a:r>
              <a:rPr lang="en-US" sz="1600" smtClean="0"/>
              <a:t>Call/Text: 724-525-0329</a:t>
            </a:r>
          </a:p>
          <a:p>
            <a:pPr lvl="1" eaLnBrk="1" hangingPunct="1"/>
            <a:r>
              <a:rPr lang="en-US" sz="1800" smtClean="0">
                <a:hlinkClick r:id="rId4"/>
              </a:rPr>
              <a:t>www.pasocpartnership.org</a:t>
            </a:r>
            <a:r>
              <a:rPr lang="en-US" sz="1800" smtClean="0"/>
              <a:t>   </a:t>
            </a:r>
          </a:p>
          <a:p>
            <a:pPr lvl="1" eaLnBrk="1" hangingPunct="1">
              <a:buFontTx/>
              <a:buNone/>
            </a:pPr>
            <a:endParaRPr lang="en-US" sz="1600" smtClean="0"/>
          </a:p>
          <a:p>
            <a:pPr lvl="1" algn="ctr" eaLnBrk="1" hangingPunct="1">
              <a:buFontTx/>
              <a:buNone/>
            </a:pPr>
            <a:r>
              <a:rPr lang="en-US" sz="1000" smtClean="0"/>
              <a:t>“This project, publication/report/ Was developed [in part] under grant number SM061250 from the Substance Abuse and Mental Health Administration (SAMHSA), U.S. Department of health and Human Services (HHS). The views, policies, and opinions are those of the authors and do not necessarily reflect those of SAMHSA or HHS.”</a:t>
            </a:r>
          </a:p>
          <a:p>
            <a:pPr lvl="1" algn="ctr" eaLnBrk="1" hangingPunct="1">
              <a:buFontTx/>
              <a:buNone/>
            </a:pPr>
            <a:endParaRPr lang="en-US" sz="1000" smtClean="0"/>
          </a:p>
          <a:p>
            <a:pPr lvl="1" algn="ctr" eaLnBrk="1" hangingPunct="1">
              <a:buFontTx/>
              <a:buNone/>
            </a:pPr>
            <a:endParaRPr lang="en-US" sz="1000" smtClean="0"/>
          </a:p>
          <a:p>
            <a:pPr lvl="1" algn="ctr" eaLnBrk="1" hangingPunct="1">
              <a:buFontTx/>
              <a:buNone/>
            </a:pPr>
            <a:endParaRPr lang="en-US" sz="1000" smtClean="0"/>
          </a:p>
          <a:p>
            <a:pPr lvl="1" eaLnBrk="1" hangingPunct="1">
              <a:buFontTx/>
              <a:buNone/>
            </a:pPr>
            <a:r>
              <a:rPr lang="en-US" sz="1000" smtClean="0"/>
              <a:t>Revised 2016</a:t>
            </a:r>
          </a:p>
          <a:p>
            <a:pPr lvl="1" eaLnBrk="1" hangingPunct="1">
              <a:buFontTx/>
              <a:buNone/>
            </a:pPr>
            <a:endParaRPr lang="en-US" sz="1000" smtClean="0"/>
          </a:p>
        </p:txBody>
      </p:sp>
      <p:sp>
        <p:nvSpPr>
          <p:cNvPr id="33794"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31D4EA-5D3D-44DE-8362-5D9F31D5F0C5}" type="slidenum">
              <a:rPr lang="en-US">
                <a:cs typeface="Arial" charset="0"/>
              </a:rPr>
              <a:pPr fontAlgn="base">
                <a:spcBef>
                  <a:spcPct val="0"/>
                </a:spcBef>
                <a:spcAft>
                  <a:spcPct val="0"/>
                </a:spcAft>
                <a:defRPr/>
              </a:pPr>
              <a:t>22</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a:bodyPr>
          <a:lstStyle/>
          <a:p>
            <a:pPr algn="ctr" eaLnBrk="1" fontAlgn="auto" hangingPunct="1">
              <a:spcAft>
                <a:spcPts val="0"/>
              </a:spcAft>
              <a:buFont typeface="Arial" panose="020B0604020202020204" pitchFamily="34" charset="0"/>
              <a:buChar char="•"/>
              <a:defRPr/>
            </a:pPr>
            <a:endParaRPr lang="en-US" dirty="0" smtClean="0"/>
          </a:p>
          <a:p>
            <a:pPr algn="ctr" eaLnBrk="1" fontAlgn="auto" hangingPunct="1">
              <a:spcAft>
                <a:spcPts val="0"/>
              </a:spcAft>
              <a:buFont typeface="Arial" panose="020B0604020202020204" pitchFamily="34" charset="0"/>
              <a:buChar char="•"/>
              <a:defRPr/>
            </a:pPr>
            <a:endParaRPr lang="en-US" dirty="0"/>
          </a:p>
          <a:p>
            <a:pPr marL="0" indent="0" algn="ctr" eaLnBrk="1" fontAlgn="auto" hangingPunct="1">
              <a:spcAft>
                <a:spcPts val="0"/>
              </a:spcAft>
              <a:buFont typeface="Arial" panose="020B0604020202020204" pitchFamily="34" charset="0"/>
              <a:buNone/>
              <a:defRPr/>
            </a:pPr>
            <a:endParaRPr lang="en-US" dirty="0" smtClean="0"/>
          </a:p>
          <a:p>
            <a:pPr marL="0" indent="0" algn="ctr" eaLnBrk="1" fontAlgn="auto" hangingPunct="1">
              <a:spcAft>
                <a:spcPts val="0"/>
              </a:spcAft>
              <a:buFont typeface="Arial" panose="020B0604020202020204" pitchFamily="34" charset="0"/>
              <a:buNone/>
              <a:defRPr/>
            </a:pPr>
            <a:r>
              <a:rPr lang="en-US" sz="4800" dirty="0" smtClean="0"/>
              <a:t>Goal Setting</a:t>
            </a:r>
          </a:p>
        </p:txBody>
      </p:sp>
      <p:sp>
        <p:nvSpPr>
          <p:cNvPr id="11266"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5361C0-B1A5-4536-950D-836D2219046E}" type="slidenum">
              <a:rPr lang="en-US">
                <a:cs typeface="Arial" charset="0"/>
              </a:rPr>
              <a:pPr fontAlgn="base">
                <a:spcBef>
                  <a:spcPct val="0"/>
                </a:spcBef>
                <a:spcAft>
                  <a:spcPct val="0"/>
                </a:spcAft>
                <a:defRPr/>
              </a:pPr>
              <a:t>3</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1"/>
          <p:cNvSpPr>
            <a:spLocks noGrp="1"/>
          </p:cNvSpPr>
          <p:nvPr>
            <p:ph idx="1"/>
          </p:nvPr>
        </p:nvSpPr>
        <p:spPr/>
        <p:txBody>
          <a:bodyPr/>
          <a:lstStyle/>
          <a:p>
            <a:pPr eaLnBrk="1" hangingPunct="1"/>
            <a:r>
              <a:rPr lang="en-US" sz="4400" smtClean="0"/>
              <a:t>Why Set Goals</a:t>
            </a:r>
          </a:p>
          <a:p>
            <a:pPr eaLnBrk="1" hangingPunct="1"/>
            <a:r>
              <a:rPr lang="en-US" sz="4400" smtClean="0"/>
              <a:t>Effective Strategies for Goal Setting</a:t>
            </a:r>
          </a:p>
          <a:p>
            <a:pPr eaLnBrk="1" hangingPunct="1"/>
            <a:r>
              <a:rPr lang="en-US" sz="4400" smtClean="0"/>
              <a:t>Activities</a:t>
            </a:r>
          </a:p>
          <a:p>
            <a:pPr eaLnBrk="1" hangingPunct="1"/>
            <a:r>
              <a:rPr lang="en-US" sz="4400" smtClean="0"/>
              <a:t>Write a Goal Plan</a:t>
            </a:r>
          </a:p>
        </p:txBody>
      </p:sp>
      <p:sp>
        <p:nvSpPr>
          <p:cNvPr id="12290"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9A41F2-1462-4F38-BC3B-9808FBC7A3E9}" type="slidenum">
              <a:rPr lang="en-US">
                <a:cs typeface="Arial" charset="0"/>
              </a:rPr>
              <a:pPr fontAlgn="base">
                <a:spcBef>
                  <a:spcPct val="0"/>
                </a:spcBef>
                <a:spcAft>
                  <a:spcPct val="0"/>
                </a:spcAft>
                <a:defRPr/>
              </a:pPr>
              <a:t>4</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a:t>
            </a:r>
            <a:r>
              <a:rPr lang="en-US" dirty="0"/>
              <a:t>C</a:t>
            </a:r>
            <a:r>
              <a:rPr lang="en-US" dirty="0" smtClean="0"/>
              <a:t>are Partnership</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ontent Placeholder 1"/>
          <p:cNvSpPr>
            <a:spLocks noGrp="1"/>
          </p:cNvSpPr>
          <p:nvPr>
            <p:ph idx="1"/>
          </p:nvPr>
        </p:nvSpPr>
        <p:spPr>
          <a:xfrm>
            <a:off x="457200" y="1143000"/>
            <a:ext cx="8229600" cy="4525963"/>
          </a:xfrm>
        </p:spPr>
        <p:txBody>
          <a:bodyPr/>
          <a:lstStyle/>
          <a:p>
            <a:pPr eaLnBrk="1" hangingPunct="1"/>
            <a:r>
              <a:rPr lang="en-US" sz="4000" smtClean="0"/>
              <a:t>Goals are something to strive for; an objective. Goals direct our attention around actions and the motivation needed to reach certain results. Goals can be long term or short term. They represent the destination we wish to reach.</a:t>
            </a:r>
          </a:p>
        </p:txBody>
      </p:sp>
      <p:sp>
        <p:nvSpPr>
          <p:cNvPr id="13314"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B91AC1-A5B7-4B2E-8169-3226929DD8B8}" type="slidenum">
              <a:rPr lang="en-US">
                <a:cs typeface="Arial" charset="0"/>
              </a:rPr>
              <a:pPr fontAlgn="base">
                <a:spcBef>
                  <a:spcPct val="0"/>
                </a:spcBef>
                <a:spcAft>
                  <a:spcPct val="0"/>
                </a:spcAft>
                <a:defRPr/>
              </a:pPr>
              <a:t>5</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a:xfrm>
            <a:off x="381000" y="1295400"/>
            <a:ext cx="8229600" cy="4525963"/>
          </a:xfrm>
        </p:spPr>
        <p:txBody>
          <a:bodyPr/>
          <a:lstStyle/>
          <a:p>
            <a:pPr eaLnBrk="1" hangingPunct="1"/>
            <a:r>
              <a:rPr lang="en-US" sz="4000" smtClean="0"/>
              <a:t>Goal setting helps us focus on the possibility of success. You can share your goals with others you trust.</a:t>
            </a:r>
          </a:p>
          <a:p>
            <a:pPr eaLnBrk="1" hangingPunct="1"/>
            <a:r>
              <a:rPr lang="en-US" sz="4000" smtClean="0"/>
              <a:t>Who can be helpful to you in reaching your goals? Who will not be negative about your ability to achieve them?</a:t>
            </a:r>
          </a:p>
        </p:txBody>
      </p:sp>
      <p:sp>
        <p:nvSpPr>
          <p:cNvPr id="16386"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AB98C9-D609-4BD5-8096-4248DAD35E4F}" type="slidenum">
              <a:rPr lang="en-US">
                <a:cs typeface="Arial" charset="0"/>
              </a:rPr>
              <a:pPr fontAlgn="base">
                <a:spcBef>
                  <a:spcPct val="0"/>
                </a:spcBef>
                <a:spcAft>
                  <a:spcPct val="0"/>
                </a:spcAft>
                <a:defRPr/>
              </a:pPr>
              <a:t>6</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p:cNvSpPr>
          <p:nvPr>
            <p:ph idx="1"/>
          </p:nvPr>
        </p:nvSpPr>
        <p:spPr>
          <a:xfrm>
            <a:off x="381000" y="1219200"/>
            <a:ext cx="8229600" cy="4525963"/>
          </a:xfrm>
        </p:spPr>
        <p:txBody>
          <a:bodyPr/>
          <a:lstStyle/>
          <a:p>
            <a:pPr eaLnBrk="1" hangingPunct="1">
              <a:buFont typeface="Arial" charset="0"/>
              <a:buNone/>
            </a:pPr>
            <a:r>
              <a:rPr lang="en-US" smtClean="0"/>
              <a:t>Consider</a:t>
            </a:r>
          </a:p>
          <a:p>
            <a:pPr eaLnBrk="1" hangingPunct="1"/>
            <a:r>
              <a:rPr lang="en-US" smtClean="0"/>
              <a:t>You have just been given a million dollars, but you have to spend it immediately.</a:t>
            </a:r>
          </a:p>
          <a:p>
            <a:pPr eaLnBrk="1" hangingPunct="1"/>
            <a:r>
              <a:rPr lang="en-US" smtClean="0"/>
              <a:t>You must spend it. You cannot invest it in anything including stocks, bonds or retirement accounts, and you can not put it into a bank account.</a:t>
            </a:r>
          </a:p>
          <a:p>
            <a:pPr eaLnBrk="1" hangingPunct="1"/>
            <a:r>
              <a:rPr lang="en-US" smtClean="0"/>
              <a:t> What 10 things would you buy with your million dollars?</a:t>
            </a:r>
          </a:p>
          <a:p>
            <a:pPr eaLnBrk="1" hangingPunct="1"/>
            <a:endParaRPr lang="en-US" smtClean="0"/>
          </a:p>
        </p:txBody>
      </p:sp>
      <p:sp>
        <p:nvSpPr>
          <p:cNvPr id="17410"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DFECE2-E2EF-47E4-A36F-BF1D136DC82D}" type="slidenum">
              <a:rPr lang="en-US">
                <a:cs typeface="Arial" charset="0"/>
              </a:rPr>
              <a:pPr fontAlgn="base">
                <a:spcBef>
                  <a:spcPct val="0"/>
                </a:spcBef>
                <a:spcAft>
                  <a:spcPct val="0"/>
                </a:spcAft>
                <a:defRPr/>
              </a:pPr>
              <a:t>7</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a:t>
            </a:r>
            <a:r>
              <a:rPr lang="en-US" dirty="0"/>
              <a:t>C</a:t>
            </a:r>
            <a:r>
              <a:rPr lang="en-US" dirty="0" smtClean="0"/>
              <a:t>are Partnership</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457200" y="1600200"/>
            <a:ext cx="8305800" cy="4419600"/>
          </a:xfrm>
        </p:spPr>
        <p:txBody>
          <a:bodyPr/>
          <a:lstStyle/>
          <a:p>
            <a:pPr eaLnBrk="1" hangingPunct="1"/>
            <a:r>
              <a:rPr lang="en-US" sz="4400" smtClean="0"/>
              <a:t>This million dollar activity helps us to think about long-term goals. </a:t>
            </a:r>
          </a:p>
          <a:p>
            <a:pPr eaLnBrk="1" hangingPunct="1"/>
            <a:r>
              <a:rPr lang="en-US" sz="4400" smtClean="0"/>
              <a:t>What would </a:t>
            </a:r>
            <a:r>
              <a:rPr lang="en-US" sz="4400" i="1" u="sng" smtClean="0"/>
              <a:t>you</a:t>
            </a:r>
            <a:r>
              <a:rPr lang="en-US" sz="4400" smtClean="0"/>
              <a:t> like to achieve in the next 3, 5 or 10 years? </a:t>
            </a:r>
          </a:p>
          <a:p>
            <a:pPr eaLnBrk="1" hangingPunct="1"/>
            <a:r>
              <a:rPr lang="en-US" sz="4400" smtClean="0"/>
              <a:t>What about the next 50 years?</a:t>
            </a:r>
          </a:p>
        </p:txBody>
      </p:sp>
      <p:sp>
        <p:nvSpPr>
          <p:cNvPr id="18434"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33F2C-9EF0-4E6B-9FA4-D6AC186256EF}" type="slidenum">
              <a:rPr lang="en-US">
                <a:cs typeface="Arial" charset="0"/>
              </a:rPr>
              <a:pPr fontAlgn="base">
                <a:spcBef>
                  <a:spcPct val="0"/>
                </a:spcBef>
                <a:spcAft>
                  <a:spcPct val="0"/>
                </a:spcAft>
                <a:defRPr/>
              </a:pPr>
              <a:t>8</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a:xfrm>
            <a:off x="457200" y="1219200"/>
            <a:ext cx="8229600" cy="4525963"/>
          </a:xfrm>
        </p:spPr>
        <p:txBody>
          <a:bodyPr/>
          <a:lstStyle/>
          <a:p>
            <a:pPr eaLnBrk="1" hangingPunct="1"/>
            <a:r>
              <a:rPr lang="en-US" sz="3600" smtClean="0"/>
              <a:t>You come across an old friend today. You have not seen them in at least three years. You are thrilled to see each other again. Your friend says, “ I haven’t seen you for three years! What has happened since then? </a:t>
            </a:r>
          </a:p>
          <a:p>
            <a:pPr eaLnBrk="1" hangingPunct="1"/>
            <a:r>
              <a:rPr lang="en-US" sz="3600" smtClean="0"/>
              <a:t>You answer their question.</a:t>
            </a:r>
          </a:p>
        </p:txBody>
      </p:sp>
      <p:sp>
        <p:nvSpPr>
          <p:cNvPr id="19458"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6DCD67-54E0-421E-8853-3B46BE2817E5}" type="slidenum">
              <a:rPr lang="en-US">
                <a:cs typeface="Arial" charset="0"/>
              </a:rPr>
              <a:pPr fontAlgn="base">
                <a:spcBef>
                  <a:spcPct val="0"/>
                </a:spcBef>
                <a:spcAft>
                  <a:spcPct val="0"/>
                </a:spcAft>
                <a:defRPr/>
              </a:pPr>
              <a:t>9</a:t>
            </a:fld>
            <a:endParaRPr lang="en-US">
              <a:cs typeface="Arial" charset="0"/>
            </a:endParaRPr>
          </a:p>
        </p:txBody>
      </p:sp>
      <p:sp>
        <p:nvSpPr>
          <p:cNvPr id="4" name="Text Placeholder 3"/>
          <p:cNvSpPr>
            <a:spLocks noGrp="1"/>
          </p:cNvSpPr>
          <p:nvPr>
            <p:ph type="body" sz="quarter" idx="13"/>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Pennsylvania System of Care Partnership</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832</Words>
  <Application>Microsoft Office PowerPoint</Application>
  <PresentationFormat>On-screen Show (4:3)</PresentationFormat>
  <Paragraphs>141</Paragraphs>
  <Slides>22</Slides>
  <Notes>0</Notes>
  <HiddenSlides>0</HiddenSlides>
  <MMClips>0</MMClips>
  <ScaleCrop>false</ScaleCrop>
  <HeadingPairs>
    <vt:vector size="6" baseType="variant">
      <vt:variant>
        <vt:lpstr>Fonts Used</vt:lpstr>
      </vt:variant>
      <vt:variant>
        <vt:i4>3</vt:i4>
      </vt:variant>
      <vt:variant>
        <vt:lpstr>Design Template</vt:lpstr>
      </vt:variant>
      <vt:variant>
        <vt:i4>7</vt:i4>
      </vt:variant>
      <vt:variant>
        <vt:lpstr>Slide Titles</vt:lpstr>
      </vt:variant>
      <vt:variant>
        <vt:i4>22</vt:i4>
      </vt:variant>
    </vt:vector>
  </HeadingPairs>
  <TitlesOfParts>
    <vt:vector size="32" baseType="lpstr">
      <vt:lpstr>Arial</vt:lpstr>
      <vt:lpstr>Calibri</vt:lpstr>
      <vt:lpstr>Wingdings</vt:lpstr>
      <vt:lpstr>Office Theme</vt:lpstr>
      <vt:lpstr>Office Theme</vt:lpstr>
      <vt:lpstr>Office Theme</vt:lpstr>
      <vt:lpstr>Office Theme</vt:lpstr>
      <vt:lpstr>Office Theme</vt:lpstr>
      <vt:lpstr>Office Theme</vt:lpstr>
      <vt:lpstr>Office Theme</vt:lpstr>
      <vt:lpstr>Pennsylvania System of Care Partnership</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PA Department of Public Welfare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DPW User</dc:creator>
  <cp:lastModifiedBy>Dianna</cp:lastModifiedBy>
  <cp:revision>54</cp:revision>
  <dcterms:created xsi:type="dcterms:W3CDTF">2014-09-23T16:39:39Z</dcterms:created>
  <dcterms:modified xsi:type="dcterms:W3CDTF">2016-06-13T18:18:24Z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1444AFA7-8D5C-4269-B97B-8072FC288A1B</vt:lpwstr>
  </property>
  <property fmtid="{D5CDD505-2E9C-101B-9397-08002B2CF9AE}" pid="3" name="ArticulatePath">
    <vt:lpwstr>PA SOC Partnership_slide master</vt:lpwstr>
  </property>
</Properties>
</file>